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36075"/>
  <p:embeddedFontLst>
    <p:embeddedFont>
      <p:font typeface="Arial Black" panose="020B0A04020102020204" pitchFamily="34" charset="0"/>
      <p:regular r:id="rId13"/>
      <p:bold r:id="rId14"/>
    </p:embeddedFont>
    <p:embeddedFont>
      <p:font typeface="Montserrat" panose="00000500000000000000" pitchFamily="2" charset="0"/>
      <p:regular r:id="rId15"/>
      <p:bold r:id="rId16"/>
      <p:italic r:id="rId17"/>
      <p:boldItalic r:id="rId18"/>
    </p:embeddedFont>
    <p:embeddedFont>
      <p:font typeface="Proxima Nova" panose="020B0604020202020204" charset="0"/>
      <p:regular r:id="rId19"/>
      <p:bold r:id="rId20"/>
      <p:italic r:id="rId21"/>
      <p:boldItalic r:id="rId22"/>
    </p:embeddedFont>
    <p:embeddedFont>
      <p:font typeface="Raleway" pitchFamily="2" charset="0"/>
      <p:regular r:id="rId23"/>
      <p:bold r:id="rId24"/>
      <p:italic r:id="rId25"/>
      <p:boldItalic r:id="rId26"/>
    </p:embeddedFont>
    <p:embeddedFont>
      <p:font typeface="Source Sans Pro" panose="020B0503030403020204" pitchFamily="34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1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2cbc2a0e9c_0_3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32cbc2a0e9c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2a09224aa3_0_2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g32a09224aa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2cbc2a0e9c_0_0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32cbc2a0e9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ca1905ebc_0_1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32ca1905ebc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2cbc2a0e9c_0_7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32cbc2a0e9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2cbc2a0e9c_0_18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32cbc2a0e9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2cbc2a0e9c_0_1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32cbc2a0e9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2cbc2a0e9c_0_39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32cbc2a0e9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ria basic layout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Font typeface="Montserrat"/>
              <a:buNone/>
              <a:defRPr sz="38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Proxima Nova"/>
              <a:buNone/>
              <a:defRPr sz="24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12338" y="5778388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0668"/>
            <a:ext cx="8520600" cy="26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3793576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195262" y="228600"/>
            <a:ext cx="8015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9116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306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2286000"/>
            <a:ext cx="81837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ontserrat"/>
              <a:buNone/>
              <a:defRPr sz="36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Proxima Nova"/>
              <a:buChar char="●"/>
              <a:defRPr sz="30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○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■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74056" y="6451031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137" y="6281913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040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107600"/>
            <a:ext cx="4426500" cy="66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575600"/>
            <a:ext cx="4045200" cy="20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800"/>
              <a:t>Algorithms #1</a:t>
            </a:r>
            <a:endParaRPr sz="4800"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 sz="3600">
                <a:solidFill>
                  <a:schemeClr val="dk1"/>
                </a:solidFill>
              </a:rPr>
              <a:t>A supplemental lesson for AP CSP</a:t>
            </a:r>
            <a:endParaRPr sz="3600"/>
          </a:p>
        </p:txBody>
      </p:sp>
      <p:sp>
        <p:nvSpPr>
          <p:cNvPr id="69" name="Google Shape;69;p14"/>
          <p:cNvSpPr txBox="1"/>
          <p:nvPr/>
        </p:nvSpPr>
        <p:spPr>
          <a:xfrm>
            <a:off x="643625" y="3942950"/>
            <a:ext cx="6639300" cy="9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This lesson is based from a project created by Amazon Future Engineers + edhesive called “Warehouse Challenge.”</a:t>
            </a:r>
            <a:endParaRPr sz="24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  <p:transition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The order is in!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Now, get ready to start!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Can you help these robots navigate the busy warehouse, avoid obstacles, and get the package delivered on time?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Complete the problems on your activity guide.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Warm-up</a:t>
            </a:r>
            <a:endParaRPr sz="3600"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536629"/>
            <a:ext cx="8520600" cy="22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8354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Proxima Nova"/>
              <a:buChar char="●"/>
            </a:pPr>
            <a:r>
              <a:rPr lang="en-US" sz="3200">
                <a:solidFill>
                  <a:schemeClr val="dk2"/>
                </a:solidFill>
              </a:rPr>
              <a:t>What is an algorithm?</a:t>
            </a:r>
            <a:endParaRPr sz="3200">
              <a:solidFill>
                <a:schemeClr val="dk2"/>
              </a:solidFill>
            </a:endParaRPr>
          </a:p>
          <a:p>
            <a:pPr marL="342900" lvl="0" indent="-383540" algn="l" rtl="0">
              <a:lnSpc>
                <a:spcPct val="110000"/>
              </a:lnSpc>
              <a:spcBef>
                <a:spcPts val="800"/>
              </a:spcBef>
              <a:spcAft>
                <a:spcPts val="400"/>
              </a:spcAft>
              <a:buClr>
                <a:schemeClr val="dk2"/>
              </a:buClr>
              <a:buSzPts val="3200"/>
              <a:buFont typeface="Noto Sans Symbols"/>
              <a:buChar char="●"/>
            </a:pPr>
            <a:r>
              <a:rPr lang="en-US" sz="3200" b="1">
                <a:solidFill>
                  <a:srgbClr val="4B4F58"/>
                </a:solidFill>
                <a:highlight>
                  <a:schemeClr val="lt1"/>
                </a:highlight>
              </a:rPr>
              <a:t>Definition: </a:t>
            </a:r>
            <a:r>
              <a:rPr lang="en-US" sz="3200">
                <a:solidFill>
                  <a:srgbClr val="4B4F58"/>
                </a:solidFill>
                <a:highlight>
                  <a:schemeClr val="lt1"/>
                </a:highlight>
              </a:rPr>
              <a:t>An </a:t>
            </a:r>
            <a:r>
              <a:rPr lang="en-US" sz="3200" b="1">
                <a:solidFill>
                  <a:srgbClr val="FF0000"/>
                </a:solidFill>
                <a:highlight>
                  <a:schemeClr val="lt1"/>
                </a:highlight>
              </a:rPr>
              <a:t>algorithm </a:t>
            </a:r>
            <a:r>
              <a:rPr lang="en-US" sz="3200">
                <a:solidFill>
                  <a:srgbClr val="4B4F58"/>
                </a:solidFill>
                <a:highlight>
                  <a:schemeClr val="lt1"/>
                </a:highlight>
              </a:rPr>
              <a:t>is </a:t>
            </a:r>
            <a:r>
              <a:rPr lang="en-US" sz="3200">
                <a:solidFill>
                  <a:srgbClr val="555555"/>
                </a:solidFill>
                <a:highlight>
                  <a:schemeClr val="lt1"/>
                </a:highlight>
              </a:rPr>
              <a:t>a sequence of steps for completing a task.</a:t>
            </a:r>
            <a:endParaRPr sz="320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Algorithms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AP CSP Big Idea #3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All programming languages use similar programming structures and commands.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Students should have a basic understanding of how these building blocks are combined to form algorithms and abstractions.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This big idea focuses on determining the efficiency of algorithms, as well as writing and implementing algorithms in a program.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Algorithms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From the AP CSP Curriculum and Exam Description: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Today’s lesson will give you practice in evaluating, implementing and applying algorithms using robot code.</a:t>
            </a:r>
            <a:endParaRPr sz="3200"/>
          </a:p>
        </p:txBody>
      </p: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 r="2600"/>
          <a:stretch/>
        </p:blipFill>
        <p:spPr>
          <a:xfrm>
            <a:off x="311700" y="2451150"/>
            <a:ext cx="8299074" cy="145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The Warehouse Map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967475"/>
            <a:ext cx="53622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Robots move one square at a time.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Robots move freely on white squares.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Black squares are shelves or walls, and robots cannot move there.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If a robot tries to move into a black square or the edge of the warehouse, it will crash and the program stops.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Letters and numbers on the map indicate packages to be picked up or chutes where packages are delivered.</a:t>
            </a:r>
            <a:endParaRPr sz="2400"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5875" y="1043675"/>
            <a:ext cx="3296425" cy="330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Robot Code: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Robots can only follow very precise instructions.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They move or perform actions in the warehouse based on program code.</a:t>
            </a:r>
            <a:endParaRPr sz="3200"/>
          </a:p>
          <a:p>
            <a:pPr marL="457200" marR="0" lvl="0" indent="-4318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Robots follow each of the commands in the code one line at a time, in order.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Robot Commands: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7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highlight>
                  <a:srgbClr val="CFE2F3"/>
                </a:highlight>
              </a:rPr>
              <a:t>MOVE_FORWARD()</a:t>
            </a:r>
            <a:endParaRPr sz="2400" b="1">
              <a:highlight>
                <a:srgbClr val="CFE2F3"/>
              </a:highlight>
            </a:endParaRPr>
          </a:p>
          <a:p>
            <a:pPr marL="4572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 moves one square forward in the direction it is facing.</a:t>
            </a:r>
            <a:endParaRPr sz="24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 b="1">
                <a:highlight>
                  <a:srgbClr val="F4CCCC"/>
                </a:highlight>
              </a:rPr>
              <a:t>ROTATE_LEFT()</a:t>
            </a:r>
            <a:endParaRPr sz="2400" b="1">
              <a:highlight>
                <a:srgbClr val="F4CCCC"/>
              </a:highlight>
            </a:endParaRPr>
          </a:p>
          <a:p>
            <a:pPr marL="4572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 rotates 90 degrees counterclockwise (robot’s left) in the square it is in.</a:t>
            </a:r>
            <a:endParaRPr sz="24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 b="1">
                <a:highlight>
                  <a:srgbClr val="D9EAD3"/>
                </a:highlight>
              </a:rPr>
              <a:t>ROTATE_RIGHT()</a:t>
            </a:r>
            <a:endParaRPr sz="2400" b="1">
              <a:highlight>
                <a:srgbClr val="D9EAD3"/>
              </a:highlight>
            </a:endParaRPr>
          </a:p>
          <a:p>
            <a:pPr marL="4572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Robot rotates 90 degrees clockwise (robot’s right) in the square it is in.</a:t>
            </a:r>
            <a:endParaRPr sz="24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2400" i="1">
                <a:solidFill>
                  <a:srgbClr val="9900FF"/>
                </a:solidFill>
              </a:rPr>
              <a:t>If any of the commands have a number in parenthesis (an argument), the action is performed that many times. Otherwise, the action is performed once.</a:t>
            </a:r>
            <a:endParaRPr sz="2400" i="1">
              <a:solidFill>
                <a:srgbClr val="9900FF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Robot Code: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45342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Try this sample problem: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/>
              <a:t>A robot is carrying a package to a delivery chute using the following program. Wherever the robot stops is the square that the chute is located. Which square is the chute located in the warehouse?</a:t>
            </a:r>
            <a:endParaRPr sz="2400"/>
          </a:p>
          <a:p>
            <a:pPr marL="91440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A</a:t>
            </a:r>
            <a:endParaRPr sz="2400"/>
          </a:p>
          <a:p>
            <a:pPr marL="9144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B</a:t>
            </a:r>
            <a:endParaRPr sz="2400"/>
          </a:p>
          <a:p>
            <a:pPr marL="9144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C</a:t>
            </a:r>
            <a:endParaRPr sz="2400"/>
          </a:p>
          <a:p>
            <a:pPr marL="9144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D</a:t>
            </a:r>
            <a:endParaRPr sz="3200"/>
          </a:p>
        </p:txBody>
      </p:sp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3925" y="446228"/>
            <a:ext cx="3818375" cy="5310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Code Solution: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45342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Try this sample problem:</a:t>
            </a:r>
            <a:endParaRPr sz="32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400"/>
              <a:t>A robot is carrying a package to a delivery chute using the following program. Wherever the robot stops is the square that the chute is located. Which square is the chute located in the warehouse?</a:t>
            </a:r>
            <a:endParaRPr sz="2400"/>
          </a:p>
          <a:p>
            <a:pPr marL="9144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 b="1">
                <a:highlight>
                  <a:srgbClr val="F4CCCC"/>
                </a:highlight>
              </a:rPr>
              <a:t>A</a:t>
            </a:r>
            <a:endParaRPr sz="2400" b="1">
              <a:highlight>
                <a:srgbClr val="F4CCCC"/>
              </a:highlight>
            </a:endParaRPr>
          </a:p>
          <a:p>
            <a:pPr marL="9144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B</a:t>
            </a:r>
            <a:endParaRPr sz="2400"/>
          </a:p>
          <a:p>
            <a:pPr marL="9144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C</a:t>
            </a:r>
            <a:endParaRPr sz="2400"/>
          </a:p>
          <a:p>
            <a:pPr marL="9144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UcPeriod"/>
            </a:pPr>
            <a:r>
              <a:rPr lang="en-US" sz="2400"/>
              <a:t>D</a:t>
            </a:r>
            <a:endParaRPr sz="3200"/>
          </a:p>
        </p:txBody>
      </p:sp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2675" y="555579"/>
            <a:ext cx="3929350" cy="5465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2" name="Google Shape;122;p22"/>
          <p:cNvCxnSpPr/>
          <p:nvPr/>
        </p:nvCxnSpPr>
        <p:spPr>
          <a:xfrm>
            <a:off x="5439525" y="5520775"/>
            <a:ext cx="30462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3" name="Google Shape;123;p22"/>
          <p:cNvCxnSpPr/>
          <p:nvPr/>
        </p:nvCxnSpPr>
        <p:spPr>
          <a:xfrm rot="10800000">
            <a:off x="8438925" y="2865175"/>
            <a:ext cx="0" cy="26556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On-screen Show (4:3)</PresentationFormat>
  <Paragraphs>53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Proxima Nova</vt:lpstr>
      <vt:lpstr>Noto Sans Symbols</vt:lpstr>
      <vt:lpstr>Source Sans Pro</vt:lpstr>
      <vt:lpstr>Raleway</vt:lpstr>
      <vt:lpstr>Montserrat</vt:lpstr>
      <vt:lpstr>Plum</vt:lpstr>
      <vt:lpstr>Algorithms #1</vt:lpstr>
      <vt:lpstr>Warm-up</vt:lpstr>
      <vt:lpstr>Algorithms</vt:lpstr>
      <vt:lpstr>Algorithms</vt:lpstr>
      <vt:lpstr>The Warehouse Map</vt:lpstr>
      <vt:lpstr>Robot Code:</vt:lpstr>
      <vt:lpstr>Robot Commands:</vt:lpstr>
      <vt:lpstr>Robot Code:</vt:lpstr>
      <vt:lpstr>Code Solution:</vt:lpstr>
      <vt:lpstr>The order is in!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2025-05-19T17:31:34Z</dcterms:modified>
</cp:coreProperties>
</file>